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0" r:id="rId3"/>
    <p:sldId id="267" r:id="rId4"/>
    <p:sldId id="271" r:id="rId5"/>
    <p:sldId id="272" r:id="rId6"/>
    <p:sldId id="280" r:id="rId7"/>
    <p:sldId id="279" r:id="rId8"/>
    <p:sldId id="284" r:id="rId9"/>
    <p:sldId id="285" r:id="rId10"/>
    <p:sldId id="286" r:id="rId11"/>
    <p:sldId id="288" r:id="rId12"/>
    <p:sldId id="283" r:id="rId13"/>
    <p:sldId id="274" r:id="rId14"/>
    <p:sldId id="291" r:id="rId15"/>
    <p:sldId id="275" r:id="rId16"/>
    <p:sldId id="289" r:id="rId17"/>
    <p:sldId id="290" r:id="rId18"/>
    <p:sldId id="277" r:id="rId19"/>
    <p:sldId id="276" r:id="rId20"/>
    <p:sldId id="278" r:id="rId21"/>
    <p:sldId id="287" r:id="rId22"/>
    <p:sldId id="281" r:id="rId23"/>
    <p:sldId id="292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8" autoAdjust="0"/>
    <p:restoredTop sz="76155" autoAdjust="0"/>
  </p:normalViewPr>
  <p:slideViewPr>
    <p:cSldViewPr snapToGrid="0">
      <p:cViewPr varScale="1">
        <p:scale>
          <a:sx n="68" d="100"/>
          <a:sy n="68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3EE69-5718-403B-BC75-FF2716E9CA2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99E8E-CB06-4A97-8494-182E9320D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7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habitat</a:t>
            </a:r>
          </a:p>
          <a:p>
            <a:pPr lvl="1"/>
            <a:r>
              <a:rPr lang="en-US" dirty="0"/>
              <a:t>Focused in highly forested regions</a:t>
            </a:r>
          </a:p>
          <a:p>
            <a:pPr lvl="1"/>
            <a:r>
              <a:rPr lang="en-US" dirty="0"/>
              <a:t>Avoiding the southeast (very agricultural) and north central (high slope, little edge habitat)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99E8E-CB06-4A97-8494-182E9320DE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46279D-C0C5-478D-82AB-A537361D0C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7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202C-06C7-42F8-8DA8-8D21214C4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401D2-650B-4A27-A89A-453F8BF1C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6DFAA-370C-44F8-BD06-A8366FE3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F35F-7D21-4DF4-9878-2731816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561B-6352-4387-8DAC-DAEAF6DE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6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7FEB-00C3-445C-A4B5-A62B3E4B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B4489-97C8-4366-8CA8-0F6AB2D3F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D61C-E491-4DEC-BCCD-FB7B1911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30EA-F4D6-4DAF-AD89-45AFCC04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01A0-451A-47A9-B2ED-582E4221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4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1F4D2-321F-4102-8231-1273B839B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216FE-3A0F-47AB-92C8-61BB343CC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41E53-63F5-4A93-BE3A-77437425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D3431-D2C9-417A-A361-94E4BC47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6E84-5AAE-49F6-ADAC-30F26205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2382-8C0E-4744-B472-983119E7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59AA-48F9-4E4D-844F-E6DBC2C3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DD12-E855-433D-AB8E-23E6F250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CC795-C603-49CE-9F50-D26233C0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BD65-1480-42C3-9A2D-FF071839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4033-9C75-4778-AF37-D39A9F95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86009-59BB-4839-9B7F-C46B4EAE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A514-102A-464F-BEC8-1F403288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4F28C-1454-48F2-B55E-130BE065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2BAB-8E29-463B-865F-2D21F79B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54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0B7B-8104-421A-9314-9446D405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6D0D-359A-4E0B-B2AE-C451E6A9F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A81E-B83C-4B1D-9803-46EEED1CF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FA8B0-653D-4244-B1AC-E302E6DE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E7821-A001-4F36-8559-848A7CDE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5B3D5-D618-4732-828F-C42CCB12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0F01-7497-49BF-8ED8-BBF4C1F2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44522-E4A1-4F4F-8C70-4F5C4640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317BE-238C-43CC-BDE6-B68D3DE93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933A0-EE6A-43A5-8085-AB443BCA6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408A-0699-4BF1-B5A9-7194BF137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C73CF-4B52-4F04-B199-3CD46470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45BBA-134D-4AC2-8366-53A44F22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56C88-0EBC-462B-8279-1F4BB42C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5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343-C62C-4179-A0EA-B783404F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3DF34-3CD2-436C-B357-101ED379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4D32D-C527-4803-BDC4-641808D4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9D8EC-4E02-4F36-BC43-AA3F4FE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1EDCB-B212-43E6-982B-F7087134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374EC-8A0A-4EEB-B882-07C28AFD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F8BAB-0045-48A8-A95E-FC5212A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5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5960-4F58-4BBD-8A9C-4772A3C8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4A3D-288E-4E05-9204-7E7E188F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88C39-FBCB-4869-AE36-081A6E5E8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80C61-37DF-4BF5-8827-A8964011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11E5A-4FCA-4EA6-820E-0F0C96B8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04DD3-4F6A-44A7-899B-360AC983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2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1DD7-A78B-4053-978D-BF50CCFB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C5D81-CC84-45D3-86EB-EE3660B1D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121A8-DFAF-4E8A-BDEE-0957A7C5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19F97-9C57-4F2D-8046-7173863E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A7180-545C-44A9-A6C9-4398553D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1B5DA-6A69-425C-9F1A-36F9AAA1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EA71F-C789-431C-AAE7-3A03E131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D7FD7-56BB-4268-A0AA-4C5B1CE62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9FEC-9A95-4CCA-B815-F4E8EF63D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8A9B-069E-4CE4-98EA-CC6FCD8BCC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3BD77-59FD-4B4D-9FD4-16E33EE7B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85CFD-B6F4-41A4-A4A6-BAFFFC201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324D5-C0C5-4D0D-A942-E66E1C33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9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eg"/><Relationship Id="rId9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hand holding a reptile with its mouth open&#10;&#10;Description automatically generated">
            <a:extLst>
              <a:ext uri="{FF2B5EF4-FFF2-40B4-BE49-F238E27FC236}">
                <a16:creationId xmlns:a16="http://schemas.microsoft.com/office/drawing/2014/main" id="{52ABDCBE-2461-465E-A1C1-09027852A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2F90-3225-4E80-B262-8DBACB17C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Woodcock Habitat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4BA3A-77E5-4477-8AD7-F8B180A02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Third quarterly update, 4/20/2021</a:t>
            </a:r>
          </a:p>
          <a:p>
            <a:pPr algn="l"/>
            <a:r>
              <a:rPr lang="en-US" sz="2000" dirty="0"/>
              <a:t>Liam Berigan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234D-93D8-4E3E-B46B-8DD2EDACD72C}"/>
              </a:ext>
            </a:extLst>
          </p:cNvPr>
          <p:cNvSpPr txBox="1"/>
          <p:nvPr/>
        </p:nvSpPr>
        <p:spPr>
          <a:xfrm>
            <a:off x="304800" y="475488"/>
            <a:ext cx="1302327" cy="646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25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9EB-5380-41FD-B5D9-C1D6B9DD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State Game Land 108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5780-15A8-456B-BF28-2385064B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869" y="1982377"/>
            <a:ext cx="1513114" cy="5256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Before: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04C890-4EA9-4578-8D45-6DFE1631FB44}"/>
              </a:ext>
            </a:extLst>
          </p:cNvPr>
          <p:cNvSpPr txBox="1">
            <a:spLocks/>
          </p:cNvSpPr>
          <p:nvPr/>
        </p:nvSpPr>
        <p:spPr>
          <a:xfrm>
            <a:off x="7946573" y="1982377"/>
            <a:ext cx="1064621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After:</a:t>
            </a:r>
          </a:p>
        </p:txBody>
      </p:sp>
      <p:pic>
        <p:nvPicPr>
          <p:cNvPr id="6" name="Picture 5" descr="A close-up of a tree&#10;&#10;Description automatically generated with low confidence">
            <a:extLst>
              <a:ext uri="{FF2B5EF4-FFF2-40B4-BE49-F238E27FC236}">
                <a16:creationId xmlns:a16="http://schemas.microsoft.com/office/drawing/2014/main" id="{D4DAC165-F487-4F3C-8683-8ACB39C20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33234" r="35973" b="29366"/>
          <a:stretch/>
        </p:blipFill>
        <p:spPr>
          <a:xfrm>
            <a:off x="6633149" y="2615572"/>
            <a:ext cx="3691467" cy="4051020"/>
          </a:xfrm>
          <a:prstGeom prst="rect">
            <a:avLst/>
          </a:prstGeom>
        </p:spPr>
      </p:pic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8057CD58-568E-41C3-A433-BB28DC267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2" t="34207" r="34281" b="28392"/>
          <a:stretch/>
        </p:blipFill>
        <p:spPr>
          <a:xfrm>
            <a:off x="1254156" y="2615572"/>
            <a:ext cx="3868539" cy="4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6EB1-0B53-445C-A64A-F711313F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model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645A-3E58-4631-9F39-C39039FA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sources of potential data</a:t>
            </a:r>
          </a:p>
          <a:p>
            <a:pPr lvl="1"/>
            <a:r>
              <a:rPr lang="en-US" dirty="0"/>
              <a:t>Pre-migratory data from tagged birds</a:t>
            </a:r>
          </a:p>
          <a:p>
            <a:pPr lvl="1"/>
            <a:r>
              <a:rPr lang="en-US" dirty="0"/>
              <a:t>Survey data (federal, state)</a:t>
            </a:r>
          </a:p>
          <a:p>
            <a:pPr lvl="1"/>
            <a:endParaRPr lang="en-US" dirty="0"/>
          </a:p>
          <a:p>
            <a:r>
              <a:rPr lang="en-US" dirty="0"/>
              <a:t>We elected to use survey data for both prediction and evaluation</a:t>
            </a:r>
          </a:p>
          <a:p>
            <a:pPr lvl="1"/>
            <a:r>
              <a:rPr lang="en-US" dirty="0"/>
              <a:t>Pros: </a:t>
            </a:r>
          </a:p>
          <a:p>
            <a:pPr lvl="2"/>
            <a:r>
              <a:rPr lang="en-US" dirty="0"/>
              <a:t>Statewide, most directly comparable to the migratory layer</a:t>
            </a:r>
          </a:p>
          <a:p>
            <a:pPr lvl="2"/>
            <a:r>
              <a:rPr lang="en-US" dirty="0"/>
              <a:t>Allows comparison between state game lands in different regions</a:t>
            </a:r>
          </a:p>
          <a:p>
            <a:pPr lvl="1"/>
            <a:r>
              <a:rPr lang="en-US" dirty="0"/>
              <a:t>Cons: </a:t>
            </a:r>
          </a:p>
          <a:p>
            <a:pPr lvl="2"/>
            <a:r>
              <a:rPr lang="en-US" dirty="0"/>
              <a:t>No state game land layers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AD28-0DBB-4BF1-A0EC-6DCCA574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Singing Ground 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516D-D346-4CE2-932E-D08C3098C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point included a location at least once in the last 5 years, marked present</a:t>
            </a:r>
          </a:p>
          <a:p>
            <a:r>
              <a:rPr lang="en-US" dirty="0"/>
              <a:t>Otherwise, absent</a:t>
            </a:r>
          </a:p>
          <a:p>
            <a:r>
              <a:rPr lang="en-US" dirty="0"/>
              <a:t>95 present points, 635 absent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1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9C2F-30B9-4DEF-82D0-BEDA7798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B087-7781-4F62-9D17-705119B4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Transect survey data has more spatial autocorrelation than migratory stopover points</a:t>
            </a:r>
          </a:p>
          <a:p>
            <a:r>
              <a:rPr lang="en-US" dirty="0"/>
              <a:t>Account for autocorrelation using route number as a random effect</a:t>
            </a:r>
          </a:p>
          <a:p>
            <a:r>
              <a:rPr lang="en-US" dirty="0"/>
              <a:t>Random Forest with Random Effects</a:t>
            </a:r>
          </a:p>
          <a:p>
            <a:pPr lvl="1"/>
            <a:r>
              <a:rPr lang="en-US" dirty="0"/>
              <a:t>Iterates through random forest models with linear random effects removed until log likelihoods converge</a:t>
            </a:r>
          </a:p>
        </p:txBody>
      </p:sp>
    </p:spTree>
    <p:extLst>
      <p:ext uri="{BB962C8B-B14F-4D97-AF65-F5344CB8AC3E}">
        <p14:creationId xmlns:p14="http://schemas.microsoft.com/office/powerpoint/2010/main" val="405627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residential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FC781-8C90-491A-A350-E2C24A107A9B}"/>
              </a:ext>
            </a:extLst>
          </p:cNvPr>
          <p:cNvSpPr txBox="1"/>
          <p:nvPr/>
        </p:nvSpPr>
        <p:spPr>
          <a:xfrm>
            <a:off x="7061567" y="2987462"/>
            <a:ext cx="13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Residential model</a:t>
            </a:r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C57B7887-85E0-4096-970E-6A60E2FEF22F}"/>
              </a:ext>
            </a:extLst>
          </p:cNvPr>
          <p:cNvSpPr/>
          <p:nvPr/>
        </p:nvSpPr>
        <p:spPr>
          <a:xfrm>
            <a:off x="7640131" y="3867029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4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629B-6BDF-408F-937D-A8A4030E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predictive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5851-AFD1-4E12-9DA9-73E8BF8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Migratory: </a:t>
            </a:r>
          </a:p>
          <a:p>
            <a:pPr lvl="1"/>
            <a:r>
              <a:rPr lang="en-US" dirty="0"/>
              <a:t>Local scale</a:t>
            </a:r>
          </a:p>
          <a:p>
            <a:pPr lvl="1"/>
            <a:r>
              <a:rPr lang="en-US" dirty="0"/>
              <a:t>Flat areas of fragmented forest</a:t>
            </a:r>
          </a:p>
          <a:p>
            <a:r>
              <a:rPr lang="en-US" dirty="0"/>
              <a:t>Residential: </a:t>
            </a:r>
          </a:p>
          <a:p>
            <a:pPr lvl="1"/>
            <a:r>
              <a:rPr lang="en-US" dirty="0"/>
              <a:t>Regional scale</a:t>
            </a:r>
          </a:p>
          <a:p>
            <a:pPr lvl="1"/>
            <a:r>
              <a:rPr lang="en-US" dirty="0"/>
              <a:t>Highly forested regions in west and northeast</a:t>
            </a:r>
          </a:p>
        </p:txBody>
      </p:sp>
    </p:spTree>
    <p:extLst>
      <p:ext uri="{BB962C8B-B14F-4D97-AF65-F5344CB8AC3E}">
        <p14:creationId xmlns:p14="http://schemas.microsoft.com/office/powerpoint/2010/main" val="147506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9EB-5380-41FD-B5D9-C1D6B9DD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State Game Land 252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5780-15A8-456B-BF28-2385064B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869" y="1982377"/>
            <a:ext cx="1813559" cy="52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Migratory: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04C890-4EA9-4578-8D45-6DFE1631FB44}"/>
              </a:ext>
            </a:extLst>
          </p:cNvPr>
          <p:cNvSpPr txBox="1">
            <a:spLocks/>
          </p:cNvSpPr>
          <p:nvPr/>
        </p:nvSpPr>
        <p:spPr>
          <a:xfrm>
            <a:off x="7946573" y="1982377"/>
            <a:ext cx="1928947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Residential: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ACFA3066-404F-4C5F-809D-E3B45E605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t="22408" r="28709" b="26434"/>
          <a:stretch/>
        </p:blipFill>
        <p:spPr>
          <a:xfrm>
            <a:off x="1866638" y="2503260"/>
            <a:ext cx="2944019" cy="4162515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E07CE106-F464-4780-A7DE-C2A309A5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t="22546" r="30588" b="28710"/>
          <a:stretch/>
        </p:blipFill>
        <p:spPr>
          <a:xfrm>
            <a:off x="7486351" y="2503259"/>
            <a:ext cx="2849390" cy="41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9EB-5380-41FD-B5D9-C1D6B9DD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State Game Land 108</a:t>
            </a:r>
          </a:p>
        </p:txBody>
      </p:sp>
      <p:pic>
        <p:nvPicPr>
          <p:cNvPr id="6" name="Picture 5" descr="A close-up of a tree&#10;&#10;Description automatically generated with low confidence">
            <a:extLst>
              <a:ext uri="{FF2B5EF4-FFF2-40B4-BE49-F238E27FC236}">
                <a16:creationId xmlns:a16="http://schemas.microsoft.com/office/drawing/2014/main" id="{D4DAC165-F487-4F3C-8683-8ACB39C20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33234" r="35973" b="29366"/>
          <a:stretch/>
        </p:blipFill>
        <p:spPr>
          <a:xfrm>
            <a:off x="1492914" y="2508066"/>
            <a:ext cx="3691467" cy="4051020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DE7D3E7-7768-4C0F-9112-65259B6AD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7" t="34172" r="36248" b="30473"/>
          <a:stretch/>
        </p:blipFill>
        <p:spPr>
          <a:xfrm>
            <a:off x="6976776" y="2508066"/>
            <a:ext cx="3868539" cy="4051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E1D9CA-E33F-4CF0-BF4C-4EAC6F01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869" y="1982377"/>
            <a:ext cx="1813559" cy="52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Migratory: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941AC1-C986-43A9-9C90-F18A57214370}"/>
              </a:ext>
            </a:extLst>
          </p:cNvPr>
          <p:cNvSpPr txBox="1">
            <a:spLocks/>
          </p:cNvSpPr>
          <p:nvPr/>
        </p:nvSpPr>
        <p:spPr>
          <a:xfrm>
            <a:off x="7946573" y="1982377"/>
            <a:ext cx="1928947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Residential:</a:t>
            </a:r>
          </a:p>
        </p:txBody>
      </p:sp>
    </p:spTree>
    <p:extLst>
      <p:ext uri="{BB962C8B-B14F-4D97-AF65-F5344CB8AC3E}">
        <p14:creationId xmlns:p14="http://schemas.microsoft.com/office/powerpoint/2010/main" val="93577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CDEAE3-E0AB-4E66-8987-95D6973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61388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ECD3B45-ED4E-4CEE-ABCB-1FD90A173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51" y="809972"/>
            <a:ext cx="3743538" cy="231163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618F989-5561-4EB4-9997-8659C993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98" y="809972"/>
            <a:ext cx="3743538" cy="231163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DB18C90-95DE-411D-9FB4-6CF27F34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9" y="809972"/>
            <a:ext cx="3743538" cy="2311634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35DB00B-820F-429D-BFB4-79EC0F941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59" y="3770273"/>
            <a:ext cx="3705017" cy="228784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28EC854-0F76-44C8-B119-6CB65809C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74" y="3770273"/>
            <a:ext cx="3705013" cy="228784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83F7AAE-F1F0-498B-B7EE-6D1BFEFD1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5" y="3768659"/>
            <a:ext cx="3691286" cy="2279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E83817-1FB5-40B0-9DE8-6750145C29C6}"/>
              </a:ext>
            </a:extLst>
          </p:cNvPr>
          <p:cNvSpPr txBox="1"/>
          <p:nvPr/>
        </p:nvSpPr>
        <p:spPr>
          <a:xfrm>
            <a:off x="89507" y="1734956"/>
            <a:ext cx="5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3FF99-DE7D-4FE2-9471-DF9AFA45B6E5}"/>
              </a:ext>
            </a:extLst>
          </p:cNvPr>
          <p:cNvSpPr txBox="1"/>
          <p:nvPr/>
        </p:nvSpPr>
        <p:spPr>
          <a:xfrm>
            <a:off x="89507" y="4695257"/>
            <a:ext cx="5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EBB83-AF65-4A6F-A301-275508159C0D}"/>
              </a:ext>
            </a:extLst>
          </p:cNvPr>
          <p:cNvSpPr txBox="1"/>
          <p:nvPr/>
        </p:nvSpPr>
        <p:spPr>
          <a:xfrm>
            <a:off x="2368775" y="3214300"/>
            <a:ext cx="85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D0B83-131B-414B-AF9C-03A91D5A0384}"/>
              </a:ext>
            </a:extLst>
          </p:cNvPr>
          <p:cNvSpPr txBox="1"/>
          <p:nvPr/>
        </p:nvSpPr>
        <p:spPr>
          <a:xfrm>
            <a:off x="6096000" y="3214299"/>
            <a:ext cx="132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%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03A40-0DDC-4EA9-BF54-2A741CDDEB0E}"/>
              </a:ext>
            </a:extLst>
          </p:cNvPr>
          <p:cNvSpPr txBox="1"/>
          <p:nvPr/>
        </p:nvSpPr>
        <p:spPr>
          <a:xfrm>
            <a:off x="9496697" y="3198167"/>
            <a:ext cx="17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4782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2D66-F12D-4E54-85A1-0E643BD5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3777-D3D1-47DA-95E5-EC6D4B76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models:</a:t>
            </a:r>
          </a:p>
          <a:p>
            <a:pPr lvl="1"/>
            <a:r>
              <a:rPr lang="en-US" dirty="0"/>
              <a:t>Migratory model</a:t>
            </a:r>
          </a:p>
          <a:p>
            <a:pPr lvl="1"/>
            <a:r>
              <a:rPr lang="en-US" dirty="0"/>
              <a:t>Residential model</a:t>
            </a:r>
          </a:p>
          <a:p>
            <a:r>
              <a:rPr lang="en-US" dirty="0"/>
              <a:t>Anticipated use for the product is to determine which state lands could host woodcock stopover habitat given appropriate management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3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8B57848-8269-49F4-9DA1-3DEBEA015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46" y="522514"/>
            <a:ext cx="4708507" cy="29064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7F3A04-EB74-4FB3-8E49-3EBA6D762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38" y="3650623"/>
            <a:ext cx="4708507" cy="29064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C161535-D1F0-4EBD-8464-C78E30157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58" y="3650623"/>
            <a:ext cx="4708507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96A4-C565-44C7-817F-F5967EE4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 the residential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ABB7-4D71-4785-91BD-3F3ACE133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alternative predictors to elevation that better explain regional patterns</a:t>
            </a:r>
          </a:p>
          <a:p>
            <a:pPr lvl="1"/>
            <a:r>
              <a:rPr lang="en-US" dirty="0"/>
              <a:t>Agriculture</a:t>
            </a:r>
          </a:p>
          <a:p>
            <a:pPr lvl="1"/>
            <a:r>
              <a:rPr lang="en-US" dirty="0"/>
              <a:t>Developed</a:t>
            </a:r>
          </a:p>
          <a:p>
            <a:r>
              <a:rPr lang="en-US" dirty="0"/>
              <a:t>Adding any new state data</a:t>
            </a:r>
          </a:p>
        </p:txBody>
      </p:sp>
    </p:spTree>
    <p:extLst>
      <p:ext uri="{BB962C8B-B14F-4D97-AF65-F5344CB8AC3E}">
        <p14:creationId xmlns:p14="http://schemas.microsoft.com/office/powerpoint/2010/main" val="256759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23CA-4D21-4987-A86B-7DC9BB7C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C3851-80BA-4D95-813B-4C6D39A45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Strategies for combining inferences from these layers</a:t>
            </a:r>
          </a:p>
          <a:p>
            <a:pPr lvl="1"/>
            <a:r>
              <a:rPr lang="en-US" dirty="0"/>
              <a:t>Allow weighting layers at a user level</a:t>
            </a:r>
          </a:p>
          <a:p>
            <a:pPr lvl="1"/>
            <a:r>
              <a:rPr lang="en-US" dirty="0"/>
              <a:t>Shiny app</a:t>
            </a:r>
          </a:p>
          <a:p>
            <a:r>
              <a:rPr lang="en-US" dirty="0"/>
              <a:t>Integrating these layers into the report</a:t>
            </a:r>
          </a:p>
          <a:p>
            <a:pPr lvl="1"/>
            <a:r>
              <a:rPr lang="en-US" dirty="0"/>
              <a:t>Ranking state game lands?</a:t>
            </a:r>
          </a:p>
          <a:p>
            <a:pPr lvl="1"/>
            <a:r>
              <a:rPr lang="en-US" dirty="0"/>
              <a:t>Other public lands, private lands</a:t>
            </a:r>
          </a:p>
          <a:p>
            <a:pPr lvl="1"/>
            <a:r>
              <a:rPr lang="en-US" dirty="0"/>
              <a:t>Identify regional hotspots?</a:t>
            </a:r>
          </a:p>
          <a:p>
            <a:pPr lvl="1"/>
            <a:r>
              <a:rPr lang="en-US" dirty="0"/>
              <a:t>Potential areas for acquisition/protection?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6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AE63-6EC2-40FD-8C45-62286555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170E0-182C-4ACD-8656-207E4923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Finalize habitat models and Shiny app for review by June 30th</a:t>
            </a:r>
          </a:p>
          <a:p>
            <a:r>
              <a:rPr lang="en-US" dirty="0"/>
              <a:t>Progress meeting in late June</a:t>
            </a:r>
          </a:p>
          <a:p>
            <a:r>
              <a:rPr lang="en-US" dirty="0"/>
              <a:t>Report submitted no later than September 30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Begin preparing manuscript for journal submission once report is complete</a:t>
            </a:r>
          </a:p>
        </p:txBody>
      </p:sp>
    </p:spTree>
    <p:extLst>
      <p:ext uri="{BB962C8B-B14F-4D97-AF65-F5344CB8AC3E}">
        <p14:creationId xmlns:p14="http://schemas.microsoft.com/office/powerpoint/2010/main" val="185944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79F5-B304-4687-8DEA-9FB4F69C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A picture containing person, person, outdoor, snow&#10;&#10;Description automatically generated">
            <a:extLst>
              <a:ext uri="{FF2B5EF4-FFF2-40B4-BE49-F238E27FC236}">
                <a16:creationId xmlns:a16="http://schemas.microsoft.com/office/drawing/2014/main" id="{776AA690-B2EB-4143-B27B-DE1099FC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11" name="Picture 10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58BC527F-6FC5-4E4C-A345-5A84C760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434" y="3398945"/>
            <a:ext cx="3174877" cy="2381158"/>
          </a:xfrm>
          <a:prstGeom prst="rect">
            <a:avLst/>
          </a:prstGeom>
        </p:spPr>
      </p:pic>
      <p:pic>
        <p:nvPicPr>
          <p:cNvPr id="15" name="Picture 14" descr="A picture containing person, person, indoor, cutting&#10;&#10;Description automatically generated">
            <a:extLst>
              <a:ext uri="{FF2B5EF4-FFF2-40B4-BE49-F238E27FC236}">
                <a16:creationId xmlns:a16="http://schemas.microsoft.com/office/drawing/2014/main" id="{838E096E-D906-4029-80A2-E7443BBAA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3001019"/>
            <a:ext cx="2381958" cy="3175944"/>
          </a:xfrm>
          <a:prstGeom prst="rect">
            <a:avLst/>
          </a:prstGeom>
        </p:spPr>
      </p:pic>
      <p:pic>
        <p:nvPicPr>
          <p:cNvPr id="17" name="Picture 16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2E02A3BA-7948-4F3E-8EC0-780FBC397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01" y="7078560"/>
            <a:ext cx="4508587" cy="3381440"/>
          </a:xfrm>
          <a:prstGeom prst="rect">
            <a:avLst/>
          </a:prstGeom>
        </p:spPr>
      </p:pic>
      <p:pic>
        <p:nvPicPr>
          <p:cNvPr id="19" name="Picture 18" descr="A large tree in a field&#10;&#10;Description automatically generated">
            <a:extLst>
              <a:ext uri="{FF2B5EF4-FFF2-40B4-BE49-F238E27FC236}">
                <a16:creationId xmlns:a16="http://schemas.microsoft.com/office/drawing/2014/main" id="{A2736E77-1F48-4A85-834A-422DDF29A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-2029308"/>
            <a:ext cx="2712535" cy="2034401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301FD18C-241C-48D4-811F-CD8E49470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43" y="-2329513"/>
            <a:ext cx="2925714" cy="1950000"/>
          </a:xfrm>
          <a:prstGeom prst="rect">
            <a:avLst/>
          </a:prstGeom>
        </p:spPr>
      </p:pic>
      <p:pic>
        <p:nvPicPr>
          <p:cNvPr id="25" name="Picture 24" descr="A picture containing person, person, holding, wearing&#10;&#10;Description automatically generated">
            <a:extLst>
              <a:ext uri="{FF2B5EF4-FFF2-40B4-BE49-F238E27FC236}">
                <a16:creationId xmlns:a16="http://schemas.microsoft.com/office/drawing/2014/main" id="{072A9007-1D88-4ADE-B271-B07A6AF1EC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52" y="-2233272"/>
            <a:ext cx="1801595" cy="22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AA72-2A55-424B-8604-1AB0AD0B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proposed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86FE-7738-4398-9800-48D4FEAF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November 2020</a:t>
            </a:r>
          </a:p>
          <a:p>
            <a:pPr lvl="1"/>
            <a:r>
              <a:rPr lang="en-US" dirty="0"/>
              <a:t>Assemble habitat layers for the migratory model</a:t>
            </a:r>
          </a:p>
          <a:p>
            <a:r>
              <a:rPr lang="en-US" dirty="0"/>
              <a:t>January 2021</a:t>
            </a:r>
          </a:p>
          <a:p>
            <a:pPr lvl="1"/>
            <a:r>
              <a:rPr lang="en-US" dirty="0"/>
              <a:t>Have a draft product assembled for the migratory model</a:t>
            </a:r>
          </a:p>
          <a:p>
            <a:r>
              <a:rPr lang="en-US" dirty="0"/>
              <a:t>April 2021</a:t>
            </a:r>
          </a:p>
          <a:p>
            <a:pPr lvl="1"/>
            <a:r>
              <a:rPr lang="en-US" dirty="0"/>
              <a:t>Have a draft product assembled for the residential model</a:t>
            </a:r>
          </a:p>
          <a:p>
            <a:r>
              <a:rPr lang="en-US" dirty="0"/>
              <a:t>July 2021</a:t>
            </a:r>
          </a:p>
          <a:p>
            <a:pPr lvl="1"/>
            <a:r>
              <a:rPr lang="en-US" dirty="0"/>
              <a:t>All final products prepared</a:t>
            </a:r>
          </a:p>
        </p:txBody>
      </p:sp>
    </p:spTree>
    <p:extLst>
      <p:ext uri="{BB962C8B-B14F-4D97-AF65-F5344CB8AC3E}">
        <p14:creationId xmlns:p14="http://schemas.microsoft.com/office/powerpoint/2010/main" val="334604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9197-146A-460D-849A-7E0499F0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modeling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2B20C-9F01-4702-91C7-B8164A595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Migratory model</a:t>
            </a:r>
          </a:p>
          <a:p>
            <a:pPr lvl="1"/>
            <a:r>
              <a:rPr lang="en-US" dirty="0"/>
              <a:t>Incorporated high resolution landscape data</a:t>
            </a:r>
          </a:p>
          <a:p>
            <a:pPr lvl="1"/>
            <a:endParaRPr lang="en-US" dirty="0"/>
          </a:p>
          <a:p>
            <a:r>
              <a:rPr lang="en-US" dirty="0"/>
              <a:t>Residential model</a:t>
            </a:r>
          </a:p>
          <a:p>
            <a:pPr lvl="1"/>
            <a:r>
              <a:rPr lang="en-US" dirty="0"/>
              <a:t>Formatting Singing Ground Survey data</a:t>
            </a:r>
          </a:p>
          <a:p>
            <a:pPr lvl="1"/>
            <a:r>
              <a:rPr lang="en-US" dirty="0"/>
              <a:t>Modeling with random effects</a:t>
            </a:r>
          </a:p>
          <a:p>
            <a:pPr lvl="1"/>
            <a:r>
              <a:rPr lang="en-US" dirty="0"/>
              <a:t>Predictive layer</a:t>
            </a:r>
          </a:p>
          <a:p>
            <a:pPr lvl="1"/>
            <a:r>
              <a:rPr lang="en-US" dirty="0"/>
              <a:t>Variable importance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2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F1C4-E531-4C62-BA0D-C1CA62CB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6" y="143473"/>
            <a:ext cx="10515600" cy="1325563"/>
          </a:xfrm>
        </p:spPr>
        <p:txBody>
          <a:bodyPr/>
          <a:lstStyle/>
          <a:p>
            <a:r>
              <a:rPr lang="en-US" dirty="0"/>
              <a:t>Predictive Variables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0071ED-FA12-4AF8-ACD5-7F2AD4B9B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101861"/>
              </p:ext>
            </p:extLst>
          </p:nvPr>
        </p:nvGraphicFramePr>
        <p:xfrm>
          <a:off x="324786" y="1469036"/>
          <a:ext cx="11542428" cy="48098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885607">
                  <a:extLst>
                    <a:ext uri="{9D8B030D-6E8A-4147-A177-3AD203B41FA5}">
                      <a16:colId xmlns:a16="http://schemas.microsoft.com/office/drawing/2014/main" val="3517933033"/>
                    </a:ext>
                  </a:extLst>
                </a:gridCol>
                <a:gridCol w="2885607">
                  <a:extLst>
                    <a:ext uri="{9D8B030D-6E8A-4147-A177-3AD203B41FA5}">
                      <a16:colId xmlns:a16="http://schemas.microsoft.com/office/drawing/2014/main" val="2274428246"/>
                    </a:ext>
                  </a:extLst>
                </a:gridCol>
                <a:gridCol w="2885607">
                  <a:extLst>
                    <a:ext uri="{9D8B030D-6E8A-4147-A177-3AD203B41FA5}">
                      <a16:colId xmlns:a16="http://schemas.microsoft.com/office/drawing/2014/main" val="4002322794"/>
                    </a:ext>
                  </a:extLst>
                </a:gridCol>
                <a:gridCol w="2885607">
                  <a:extLst>
                    <a:ext uri="{9D8B030D-6E8A-4147-A177-3AD203B41FA5}">
                      <a16:colId xmlns:a16="http://schemas.microsoft.com/office/drawing/2014/main" val="2507597748"/>
                    </a:ext>
                  </a:extLst>
                </a:gridCol>
              </a:tblGrid>
              <a:tr h="74846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Landscape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(1k and 5k)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Moisture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Land cover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Topography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7397"/>
                  </a:ext>
                </a:extLst>
              </a:tr>
              <a:tr h="577813">
                <a:tc>
                  <a:txBody>
                    <a:bodyPr/>
                    <a:lstStyle/>
                    <a:p>
                      <a:r>
                        <a:rPr lang="en-US" sz="2400" dirty="0"/>
                        <a:t>Aggregation index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Soil drainage class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Elevation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249776"/>
                  </a:ext>
                </a:extLst>
              </a:tr>
              <a:tr h="742849">
                <a:tc>
                  <a:txBody>
                    <a:bodyPr/>
                    <a:lstStyle/>
                    <a:p>
                      <a:r>
                        <a:rPr lang="en-US" sz="2400" dirty="0"/>
                        <a:t>Edge index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Topographic wetness index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9400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2400" dirty="0"/>
                        <a:t>Cohesion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52312"/>
                  </a:ext>
                </a:extLst>
              </a:tr>
              <a:tr h="1946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Percent of landcover as forest</a:t>
                      </a:r>
                    </a:p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0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39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stopover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6C47-D035-4FA1-9099-912FEB5FA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207" cy="4351338"/>
          </a:xfrm>
        </p:spPr>
        <p:txBody>
          <a:bodyPr/>
          <a:lstStyle/>
          <a:p>
            <a:r>
              <a:rPr lang="en-US" sz="3200" dirty="0"/>
              <a:t>AUC 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 method for evaluating the accuracy of a predictive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The probability of correctly ranking a used/available pair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</p:spTree>
    <p:extLst>
      <p:ext uri="{BB962C8B-B14F-4D97-AF65-F5344CB8AC3E}">
        <p14:creationId xmlns:p14="http://schemas.microsoft.com/office/powerpoint/2010/main" val="310102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in the migratory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FC781-8C90-491A-A350-E2C24A107A9B}"/>
              </a:ext>
            </a:extLst>
          </p:cNvPr>
          <p:cNvSpPr txBox="1"/>
          <p:nvPr/>
        </p:nvSpPr>
        <p:spPr>
          <a:xfrm>
            <a:off x="7236804" y="2900076"/>
            <a:ext cx="13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Res Landscape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0579F-111A-4117-94A6-1D0AE272E389}"/>
              </a:ext>
            </a:extLst>
          </p:cNvPr>
          <p:cNvSpPr txBox="1"/>
          <p:nvPr/>
        </p:nvSpPr>
        <p:spPr>
          <a:xfrm>
            <a:off x="8423470" y="2897777"/>
            <a:ext cx="13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High Res Landscape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493530-9A04-4DF2-BFF8-553947092527}"/>
              </a:ext>
            </a:extLst>
          </p:cNvPr>
          <p:cNvSpPr/>
          <p:nvPr/>
        </p:nvSpPr>
        <p:spPr>
          <a:xfrm>
            <a:off x="8146077" y="3920801"/>
            <a:ext cx="757441" cy="1579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C57B7887-85E0-4096-970E-6A60E2FEF22F}"/>
              </a:ext>
            </a:extLst>
          </p:cNvPr>
          <p:cNvSpPr/>
          <p:nvPr/>
        </p:nvSpPr>
        <p:spPr>
          <a:xfrm>
            <a:off x="7869580" y="3882862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9B5C84B-CF8C-4C6E-8E52-E1B0B16E4D5A}"/>
              </a:ext>
            </a:extLst>
          </p:cNvPr>
          <p:cNvSpPr/>
          <p:nvPr/>
        </p:nvSpPr>
        <p:spPr>
          <a:xfrm>
            <a:off x="8976641" y="3866357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1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9154-3E3A-4D15-96A7-86D7C1A9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new and old migratory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F883-FB18-4E5E-B9FD-46C6C81E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attached migratory predictive layer</a:t>
            </a:r>
          </a:p>
          <a:p>
            <a:r>
              <a:rPr lang="en-US" dirty="0"/>
              <a:t>The overall pattern (local, with some regional hotspots) is similar</a:t>
            </a:r>
          </a:p>
        </p:txBody>
      </p:sp>
    </p:spTree>
    <p:extLst>
      <p:ext uri="{BB962C8B-B14F-4D97-AF65-F5344CB8AC3E}">
        <p14:creationId xmlns:p14="http://schemas.microsoft.com/office/powerpoint/2010/main" val="179222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9EB-5380-41FD-B5D9-C1D6B9DD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State Game Land 252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5780-15A8-456B-BF28-2385064B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869" y="1982377"/>
            <a:ext cx="1513114" cy="5256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Before: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04C890-4EA9-4578-8D45-6DFE1631FB44}"/>
              </a:ext>
            </a:extLst>
          </p:cNvPr>
          <p:cNvSpPr txBox="1">
            <a:spLocks/>
          </p:cNvSpPr>
          <p:nvPr/>
        </p:nvSpPr>
        <p:spPr>
          <a:xfrm>
            <a:off x="7946573" y="1982377"/>
            <a:ext cx="1064621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After: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ACFA3066-404F-4C5F-809D-E3B45E605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t="22408" r="28709" b="26434"/>
          <a:stretch/>
        </p:blipFill>
        <p:spPr>
          <a:xfrm>
            <a:off x="7006873" y="2508066"/>
            <a:ext cx="2944019" cy="4162515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DB23172D-5C6E-4E73-87C8-B45F2CE1C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5" t="23603" r="29172" b="24845"/>
          <a:stretch/>
        </p:blipFill>
        <p:spPr>
          <a:xfrm>
            <a:off x="1794248" y="2508066"/>
            <a:ext cx="2788355" cy="41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5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615</Words>
  <Application>Microsoft Office PowerPoint</Application>
  <PresentationFormat>Widescreen</PresentationFormat>
  <Paragraphs>155</Paragraphs>
  <Slides>24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Woodcock Habitat Modeling</vt:lpstr>
      <vt:lpstr>Review of overall goals</vt:lpstr>
      <vt:lpstr>Review of proposed timeline</vt:lpstr>
      <vt:lpstr>New modeling products</vt:lpstr>
      <vt:lpstr>Predictive Variables</vt:lpstr>
      <vt:lpstr>Evaluating stopover models</vt:lpstr>
      <vt:lpstr>Improvements in the migratory model</vt:lpstr>
      <vt:lpstr>Comparison of new and old migratory layers</vt:lpstr>
      <vt:lpstr>Predictions on State Game Land 252</vt:lpstr>
      <vt:lpstr>Predictions on State Game Land 108</vt:lpstr>
      <vt:lpstr>Residential model planning</vt:lpstr>
      <vt:lpstr>Formatting Singing Ground Survey Data</vt:lpstr>
      <vt:lpstr>Modeling with random effects</vt:lpstr>
      <vt:lpstr>Evaluating the residential model</vt:lpstr>
      <vt:lpstr>Comparative predictive layers</vt:lpstr>
      <vt:lpstr>Predictions on State Game Land 252</vt:lpstr>
      <vt:lpstr>Predictions on State Game Land 108</vt:lpstr>
      <vt:lpstr>PowerPoint Presentation</vt:lpstr>
      <vt:lpstr>PowerPoint Presentation</vt:lpstr>
      <vt:lpstr>PowerPoint Presentation</vt:lpstr>
      <vt:lpstr>Finishing up the residential model</vt:lpstr>
      <vt:lpstr>Next steps</vt:lpstr>
      <vt:lpstr>Wrapping 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30</cp:revision>
  <dcterms:created xsi:type="dcterms:W3CDTF">2021-04-18T12:10:56Z</dcterms:created>
  <dcterms:modified xsi:type="dcterms:W3CDTF">2021-04-20T14:24:26Z</dcterms:modified>
</cp:coreProperties>
</file>